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9" r:id="rId3"/>
    <p:sldId id="380" r:id="rId4"/>
    <p:sldId id="381" r:id="rId5"/>
    <p:sldId id="350" r:id="rId6"/>
    <p:sldId id="386" r:id="rId7"/>
    <p:sldId id="382" r:id="rId8"/>
    <p:sldId id="359" r:id="rId9"/>
    <p:sldId id="352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284" r:id="rId1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8" autoAdjust="0"/>
    <p:restoredTop sz="86462" autoAdjust="0"/>
  </p:normalViewPr>
  <p:slideViewPr>
    <p:cSldViewPr>
      <p:cViewPr varScale="1">
        <p:scale>
          <a:sx n="99" d="100"/>
          <a:sy n="99" d="100"/>
        </p:scale>
        <p:origin x="15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4" y="39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WDAA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5/11/2015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Shawn R. Lillie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3" y="8829967"/>
            <a:ext cx="298211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F266D-85A8-4667-9A14-49F0847338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2727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WDAA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5/11/2015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7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Shawn R. Lillie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AD6E7-F619-411B-BBDE-F318367981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92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</p:spTree>
    <p:extLst>
      <p:ext uri="{BB962C8B-B14F-4D97-AF65-F5344CB8AC3E}">
        <p14:creationId xmlns:p14="http://schemas.microsoft.com/office/powerpoint/2010/main" val="2715146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</p:spTree>
    <p:extLst>
      <p:ext uri="{BB962C8B-B14F-4D97-AF65-F5344CB8AC3E}">
        <p14:creationId xmlns:p14="http://schemas.microsoft.com/office/powerpoint/2010/main" val="1541425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76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68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59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AD6E7-F619-411B-BBDE-F318367981AE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Shawn R. Lillie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WDAA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/>
              <a:t>5/11/2015</a:t>
            </a:r>
          </a:p>
        </p:txBody>
      </p:sp>
    </p:spTree>
    <p:extLst>
      <p:ext uri="{BB962C8B-B14F-4D97-AF65-F5344CB8AC3E}">
        <p14:creationId xmlns:p14="http://schemas.microsoft.com/office/powerpoint/2010/main" val="78377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022946C-7DCA-4D9E-98C7-6FAEC6F1C457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B2D19AA-AF56-4C8A-8858-84776F6CE7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endParaRPr lang="en-US" sz="2400" dirty="0"/>
          </a:p>
          <a:p>
            <a:pPr algn="ctr"/>
            <a:r>
              <a:rPr lang="en-US" sz="2800" dirty="0"/>
              <a:t>Presented By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Shawn R. Lillie, Esq.</a:t>
            </a:r>
          </a:p>
          <a:p>
            <a:pPr algn="ctr"/>
            <a:r>
              <a:rPr lang="en-US" sz="2800" dirty="0"/>
              <a:t>Allen, Summers, Simpson, Lillie &amp; Gresham, PLLC</a:t>
            </a:r>
          </a:p>
          <a:p>
            <a:pPr algn="ctr"/>
            <a:r>
              <a:rPr lang="en-US" sz="2800" dirty="0"/>
              <a:t>80 Monroe Avenue, Suite 650</a:t>
            </a:r>
          </a:p>
          <a:p>
            <a:pPr algn="ctr"/>
            <a:r>
              <a:rPr lang="en-US" sz="2800" dirty="0"/>
              <a:t>Memphis, TN 38103</a:t>
            </a:r>
          </a:p>
          <a:p>
            <a:pPr algn="ctr"/>
            <a:r>
              <a:rPr lang="en-US" sz="2800" dirty="0"/>
              <a:t>(901) 763-4200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16002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Labor and Employment Law Update</a:t>
            </a:r>
          </a:p>
        </p:txBody>
      </p:sp>
    </p:spTree>
    <p:extLst>
      <p:ext uri="{BB962C8B-B14F-4D97-AF65-F5344CB8AC3E}">
        <p14:creationId xmlns:p14="http://schemas.microsoft.com/office/powerpoint/2010/main" val="1727754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219200"/>
            <a:ext cx="7680960" cy="496824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We see a large number of age discrimination cases that make it to litigation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These cases often involve long term employees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Hard to argue that someone who has worked for a company for 35 years with little disciplinary history now needs to be fired for “unsatisfactory job performance.”  </a:t>
            </a:r>
          </a:p>
          <a:p>
            <a:pPr marL="974725" lvl="4" indent="-285750"/>
            <a:r>
              <a:rPr lang="en-US" dirty="0"/>
              <a:t>(Better have very good documentation).</a:t>
            </a:r>
          </a:p>
          <a:p>
            <a:pPr marL="974725" lvl="4" indent="-285750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Reminder – in very few situations can an employer require someone to retire.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 comments – you need to think about retiring…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8382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Age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2832437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see a large number of race discrimination charges filed.</a:t>
            </a:r>
          </a:p>
          <a:p>
            <a:endParaRPr lang="en-US" sz="2800" dirty="0"/>
          </a:p>
          <a:p>
            <a:r>
              <a:rPr lang="en-US" sz="2800" dirty="0"/>
              <a:t>Remember – be consistent; treat everyone the same in terms of policy enforcement.</a:t>
            </a:r>
          </a:p>
          <a:p>
            <a:endParaRPr lang="en-US" sz="2800" dirty="0"/>
          </a:p>
          <a:p>
            <a:r>
              <a:rPr lang="en-US" sz="2800" dirty="0"/>
              <a:t>Racial </a:t>
            </a:r>
            <a:r>
              <a:rPr lang="en-US" sz="2800" u="sng" dirty="0"/>
              <a:t>harassment</a:t>
            </a:r>
            <a:r>
              <a:rPr lang="en-US" sz="2800" dirty="0"/>
              <a:t> cases can be bad for employers.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Race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4274414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ADA requires (1) no discrimination and (2) to provide reasonable accommodation.</a:t>
            </a:r>
          </a:p>
          <a:p>
            <a:endParaRPr lang="en-US" sz="2000" dirty="0"/>
          </a:p>
          <a:p>
            <a:r>
              <a:rPr lang="en-US" sz="2000" dirty="0"/>
              <a:t>Employers are generally required to engage in an “interactive process” with disabled employees to discuss the disability and potential accommodations.</a:t>
            </a:r>
          </a:p>
          <a:p>
            <a:endParaRPr lang="en-US" sz="2000" dirty="0"/>
          </a:p>
          <a:p>
            <a:r>
              <a:rPr lang="en-US" sz="2000" dirty="0"/>
              <a:t>Good communication can limit legal problems.</a:t>
            </a:r>
          </a:p>
          <a:p>
            <a:endParaRPr lang="en-US" sz="2000" dirty="0"/>
          </a:p>
          <a:p>
            <a:r>
              <a:rPr lang="en-US" sz="2000" dirty="0"/>
              <a:t>Stop – slow down – think through these issues.  No quick conclusions that you cannot accommodate.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ADA – Disability Discrimination</a:t>
            </a:r>
          </a:p>
        </p:txBody>
      </p:sp>
    </p:spTree>
    <p:extLst>
      <p:ext uri="{BB962C8B-B14F-4D97-AF65-F5344CB8AC3E}">
        <p14:creationId xmlns:p14="http://schemas.microsoft.com/office/powerpoint/2010/main" val="1747405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219200"/>
            <a:ext cx="7680960" cy="4968240"/>
          </a:xfrm>
        </p:spPr>
        <p:txBody>
          <a:bodyPr>
            <a:normAutofit/>
          </a:bodyPr>
          <a:lstStyle/>
          <a:p>
            <a:r>
              <a:rPr lang="en-US" sz="2000" dirty="0"/>
              <a:t>In the political world, they never get people for the underlying crime – they get them for the cover up, lying to investigators, etc. - Why people talk with the government investigators is beyond me? – Take the 5</a:t>
            </a:r>
            <a:r>
              <a:rPr lang="en-US" sz="2000" baseline="30000" dirty="0"/>
              <a:t>th</a:t>
            </a:r>
            <a:r>
              <a:rPr lang="en-US" sz="2000" dirty="0"/>
              <a:t>!!!</a:t>
            </a:r>
          </a:p>
          <a:p>
            <a:endParaRPr lang="en-US" sz="2000" dirty="0"/>
          </a:p>
          <a:p>
            <a:r>
              <a:rPr lang="en-US" sz="2000" u="sng" dirty="0"/>
              <a:t>Same in employment law </a:t>
            </a:r>
            <a:r>
              <a:rPr lang="en-US" sz="2000" dirty="0"/>
              <a:t>– employers may not have actually discriminated against an employee, but when the employee files a charge, or a claim, then the employers fire them.  Employers often get out of the underlying allegation, but get tagged for retaliation.</a:t>
            </a:r>
          </a:p>
          <a:p>
            <a:endParaRPr lang="en-US" sz="2000" dirty="0"/>
          </a:p>
          <a:p>
            <a:r>
              <a:rPr lang="en-US" sz="2000" dirty="0"/>
              <a:t>If a charge/claim is filed, or a complaint of harassment is made, business as usual – NO retaliation!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Retaliation</a:t>
            </a:r>
          </a:p>
        </p:txBody>
      </p:sp>
    </p:spTree>
    <p:extLst>
      <p:ext uri="{BB962C8B-B14F-4D97-AF65-F5344CB8AC3E}">
        <p14:creationId xmlns:p14="http://schemas.microsoft.com/office/powerpoint/2010/main" val="4058410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371600"/>
            <a:ext cx="7680960" cy="5029200"/>
          </a:xfrm>
        </p:spPr>
        <p:txBody>
          <a:bodyPr>
            <a:norm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2000" dirty="0"/>
              <a:t>Arbitration is a private means of resolving disputes.</a:t>
            </a:r>
            <a:endParaRPr lang="en-US" sz="20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Epic Systems Corp. v. Lewis (May 21, 2018) </a:t>
            </a:r>
            <a:r>
              <a:rPr lang="en-US" sz="2000" b="1" dirty="0"/>
              <a:t>- </a:t>
            </a:r>
            <a:r>
              <a:rPr lang="en-US" sz="2000" dirty="0"/>
              <a:t>U.S. Supreme Court held that employers may lawfully enter into arbitration agreements that effectively waive employee rights to file class action lawsuits.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 the labor context, most union contracts have an arbitration provision.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Many employers have implemented arbitration agreements to avoid costly litigation.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Instead of going to court over an employment dispute, these agreements require the decision to be made by an arbitrator instead of a court/jury.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Arbitration</a:t>
            </a:r>
          </a:p>
        </p:txBody>
      </p:sp>
    </p:spTree>
    <p:extLst>
      <p:ext uri="{BB962C8B-B14F-4D97-AF65-F5344CB8AC3E}">
        <p14:creationId xmlns:p14="http://schemas.microsoft.com/office/powerpoint/2010/main" val="1424005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u="sng" dirty="0"/>
              <a:t>Positive Aspects of Arbitration</a:t>
            </a:r>
            <a:r>
              <a:rPr lang="en-US" sz="2800" dirty="0"/>
              <a:t> – less costly, less formal, quicker, limiting factors such as no class actions.</a:t>
            </a:r>
          </a:p>
          <a:p>
            <a:r>
              <a:rPr lang="en-US" sz="2800" dirty="0"/>
              <a:t> </a:t>
            </a:r>
          </a:p>
          <a:p>
            <a:pPr lvl="1"/>
            <a:r>
              <a:rPr lang="en-US" sz="2800" u="sng" dirty="0"/>
              <a:t>Negative Aspects of Arbitration </a:t>
            </a:r>
            <a:r>
              <a:rPr lang="en-US" sz="2800" dirty="0"/>
              <a:t>– an arbitrator rather than a judge makes the decision, difficult/impossible to appeal, easy for employees to access.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Arbitration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01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Consider the use of Separation Agreements when there are potential issues.   There are legal requirements.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Settlement of Litigation – always consider this up front.</a:t>
            </a:r>
          </a:p>
          <a:p>
            <a:pPr marL="514350" lvl="1" indent="-342900"/>
            <a:r>
              <a:rPr lang="en-US" dirty="0"/>
              <a:t>Cost of defense, interference, etc.</a:t>
            </a:r>
          </a:p>
          <a:p>
            <a:pPr marL="514350" lvl="1" indent="-342900"/>
            <a:r>
              <a:rPr lang="en-US" dirty="0"/>
              <a:t>Mandatory mediation in many courts</a:t>
            </a:r>
          </a:p>
          <a:p>
            <a:pPr marL="514350" lvl="1" indent="-342900"/>
            <a:r>
              <a:rPr lang="en-US" dirty="0"/>
              <a:t>Mediation (private settlement conferences) are typically successful</a:t>
            </a:r>
          </a:p>
          <a:p>
            <a:pPr marL="514350" lvl="1" indent="-342900"/>
            <a:r>
              <a:rPr lang="en-US" dirty="0"/>
              <a:t>“A good settlement is when both sides walk away unhappy…”</a:t>
            </a:r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/>
          </a:p>
          <a:p>
            <a:pPr lvl="1" indent="0" algn="ctr">
              <a:buNone/>
            </a:pPr>
            <a:r>
              <a:rPr lang="en-US" dirty="0"/>
              <a:t>Remember the words of the Lord Jesus Christ – settle with your adversary quickly</a:t>
            </a:r>
          </a:p>
          <a:p>
            <a:pPr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Settlement of Employment Disputes</a:t>
            </a:r>
          </a:p>
        </p:txBody>
      </p:sp>
    </p:spTree>
    <p:extLst>
      <p:ext uri="{BB962C8B-B14F-4D97-AF65-F5344CB8AC3E}">
        <p14:creationId xmlns:p14="http://schemas.microsoft.com/office/powerpoint/2010/main" val="38534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680960" cy="3733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allowing me to be here with you.  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-Shawn R. Lillie</a:t>
            </a:r>
          </a:p>
        </p:txBody>
      </p:sp>
    </p:spTree>
    <p:extLst>
      <p:ext uri="{BB962C8B-B14F-4D97-AF65-F5344CB8AC3E}">
        <p14:creationId xmlns:p14="http://schemas.microsoft.com/office/powerpoint/2010/main" val="40866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Morale Factors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EEO Overview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Unlawful harassment/#metoo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Age, Race, ADA and retaliation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Arbitration and settlement of employment disputes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>
                <a:solidFill>
                  <a:srgbClr val="FFFF00"/>
                </a:solidFill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193441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05774" cy="4724400"/>
          </a:xfrm>
        </p:spPr>
        <p:txBody>
          <a:bodyPr>
            <a:normAutofit/>
          </a:bodyPr>
          <a:lstStyle/>
          <a:p>
            <a:r>
              <a:rPr lang="en-US" sz="2400" dirty="0"/>
              <a:t>Good employee morale is critical to getting the job done correctly and serving our customers/members.</a:t>
            </a:r>
          </a:p>
          <a:p>
            <a:endParaRPr lang="en-US" sz="2400" dirty="0"/>
          </a:p>
          <a:p>
            <a:r>
              <a:rPr lang="en-US" sz="2400" dirty="0"/>
              <a:t>Low employee morale tends to result in one of four negative outcomes:</a:t>
            </a:r>
          </a:p>
          <a:p>
            <a:pPr marL="342900" indent="-342900">
              <a:buAutoNum type="arabicPeriod"/>
            </a:pPr>
            <a:r>
              <a:rPr lang="en-US" sz="2400" dirty="0"/>
              <a:t>Poor work performance/attendance, etc.</a:t>
            </a:r>
          </a:p>
          <a:p>
            <a:pPr marL="342900" indent="-342900">
              <a:buAutoNum type="arabicPeriod"/>
            </a:pPr>
            <a:r>
              <a:rPr lang="en-US" sz="2400" dirty="0"/>
              <a:t>Employment Disputes</a:t>
            </a:r>
          </a:p>
          <a:p>
            <a:pPr marL="342900" indent="-342900">
              <a:buAutoNum type="arabicPeriod"/>
            </a:pPr>
            <a:r>
              <a:rPr lang="en-US" sz="2400" dirty="0"/>
              <a:t>Labor Union organizing/grievances</a:t>
            </a:r>
          </a:p>
          <a:p>
            <a:pPr marL="342900" indent="-342900">
              <a:buAutoNum type="arabicPeriod"/>
            </a:pPr>
            <a:r>
              <a:rPr lang="en-US" sz="2400" dirty="0"/>
              <a:t>Turnover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The Significance of Employee Morale</a:t>
            </a:r>
          </a:p>
        </p:txBody>
      </p:sp>
    </p:spTree>
    <p:extLst>
      <p:ext uri="{BB962C8B-B14F-4D97-AF65-F5344CB8AC3E}">
        <p14:creationId xmlns:p14="http://schemas.microsoft.com/office/powerpoint/2010/main" val="338349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Morale Factors</a:t>
            </a:r>
          </a:p>
        </p:txBody>
      </p:sp>
    </p:spTree>
    <p:extLst>
      <p:ext uri="{BB962C8B-B14F-4D97-AF65-F5344CB8AC3E}">
        <p14:creationId xmlns:p14="http://schemas.microsoft.com/office/powerpoint/2010/main" val="299689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right?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fair?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 legal?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Good Questions</a:t>
            </a:r>
          </a:p>
        </p:txBody>
      </p:sp>
    </p:spTree>
    <p:extLst>
      <p:ext uri="{BB962C8B-B14F-4D97-AF65-F5344CB8AC3E}">
        <p14:creationId xmlns:p14="http://schemas.microsoft.com/office/powerpoint/2010/main" val="333715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219200"/>
            <a:ext cx="7680960" cy="496824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 2018, a total of 76,418 EEOC charges were filed nationwide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Of that number, 26,699 included allegations of harassment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Of that amount, the charges included the following:</a:t>
            </a:r>
          </a:p>
          <a:p>
            <a:pPr marL="457200" lvl="1" indent="-285750"/>
            <a:r>
              <a:rPr lang="en-US" sz="2000" dirty="0"/>
              <a:t>32% alleged </a:t>
            </a:r>
            <a:r>
              <a:rPr lang="en-US" sz="2000" dirty="0">
                <a:solidFill>
                  <a:srgbClr val="FFFF00"/>
                </a:solidFill>
              </a:rPr>
              <a:t>race </a:t>
            </a:r>
            <a:r>
              <a:rPr lang="en-US" sz="2000" dirty="0"/>
              <a:t>discrimination</a:t>
            </a:r>
          </a:p>
          <a:p>
            <a:pPr marL="457200" lvl="1" indent="-285750"/>
            <a:r>
              <a:rPr lang="en-US" sz="2000" dirty="0"/>
              <a:t>32% alleged </a:t>
            </a:r>
            <a:r>
              <a:rPr lang="en-US" sz="2000" dirty="0">
                <a:solidFill>
                  <a:srgbClr val="FFFF00"/>
                </a:solidFill>
              </a:rPr>
              <a:t>sex</a:t>
            </a:r>
            <a:r>
              <a:rPr lang="en-US" sz="2000" dirty="0"/>
              <a:t> discrimination</a:t>
            </a:r>
          </a:p>
          <a:p>
            <a:pPr marL="457200" lvl="1" indent="-285750"/>
            <a:r>
              <a:rPr lang="en-US" sz="2000" dirty="0"/>
              <a:t>32% alleged </a:t>
            </a:r>
            <a:r>
              <a:rPr lang="en-US" sz="2000" dirty="0">
                <a:solidFill>
                  <a:srgbClr val="FFFF00"/>
                </a:solidFill>
              </a:rPr>
              <a:t>disability</a:t>
            </a:r>
            <a:r>
              <a:rPr lang="en-US" sz="2000" dirty="0"/>
              <a:t> discrimination</a:t>
            </a:r>
          </a:p>
          <a:p>
            <a:pPr marL="457200" lvl="1" indent="-285750"/>
            <a:r>
              <a:rPr lang="en-US" sz="2000" dirty="0"/>
              <a:t>22% alleged </a:t>
            </a:r>
            <a:r>
              <a:rPr lang="en-US" sz="2000" dirty="0">
                <a:solidFill>
                  <a:srgbClr val="FFFF00"/>
                </a:solidFill>
              </a:rPr>
              <a:t>age</a:t>
            </a:r>
            <a:r>
              <a:rPr lang="en-US" sz="2000" dirty="0"/>
              <a:t> discrimination</a:t>
            </a:r>
          </a:p>
          <a:p>
            <a:pPr marL="457200" lvl="1" indent="-285750"/>
            <a:r>
              <a:rPr lang="en-US" sz="2000" dirty="0"/>
              <a:t>9% alleged </a:t>
            </a:r>
            <a:r>
              <a:rPr lang="en-US" sz="2000" dirty="0">
                <a:solidFill>
                  <a:srgbClr val="FFFF00"/>
                </a:solidFill>
              </a:rPr>
              <a:t>national origin </a:t>
            </a:r>
            <a:r>
              <a:rPr lang="en-US" sz="2000" dirty="0"/>
              <a:t>discrimination</a:t>
            </a:r>
          </a:p>
          <a:p>
            <a:pPr marL="457200" lvl="1" indent="-285750"/>
            <a:r>
              <a:rPr lang="en-US" sz="2000" dirty="0"/>
              <a:t>4%  alleged </a:t>
            </a:r>
            <a:r>
              <a:rPr lang="en-US" sz="2000" dirty="0">
                <a:solidFill>
                  <a:srgbClr val="FFFF00"/>
                </a:solidFill>
              </a:rPr>
              <a:t>color</a:t>
            </a:r>
            <a:r>
              <a:rPr lang="en-US" sz="2000" dirty="0"/>
              <a:t> discrimination</a:t>
            </a:r>
          </a:p>
          <a:p>
            <a:pPr marL="457200" lvl="1" indent="-285750"/>
            <a:r>
              <a:rPr lang="en-US" sz="2000" dirty="0"/>
              <a:t>3.7% alleged </a:t>
            </a:r>
            <a:r>
              <a:rPr lang="en-US" sz="2000" dirty="0">
                <a:solidFill>
                  <a:srgbClr val="FFFF00"/>
                </a:solidFill>
              </a:rPr>
              <a:t>religion</a:t>
            </a:r>
            <a:r>
              <a:rPr lang="en-US" sz="2000" dirty="0"/>
              <a:t> discrimination</a:t>
            </a:r>
          </a:p>
          <a:p>
            <a:pPr marL="457200" lvl="1" indent="-285750"/>
            <a:r>
              <a:rPr lang="en-US" sz="2000" dirty="0"/>
              <a:t>1.4% alleged </a:t>
            </a:r>
            <a:r>
              <a:rPr lang="en-US" sz="2000" dirty="0">
                <a:solidFill>
                  <a:srgbClr val="FFFF00"/>
                </a:solidFill>
              </a:rPr>
              <a:t>equal pay act </a:t>
            </a:r>
            <a:r>
              <a:rPr lang="en-US" sz="2000" dirty="0"/>
              <a:t>discrimination</a:t>
            </a:r>
          </a:p>
          <a:p>
            <a:pPr marL="457200" lvl="1" indent="-285750"/>
            <a:r>
              <a:rPr lang="en-US" sz="2000" dirty="0"/>
              <a:t>51.6% alleged some form of </a:t>
            </a:r>
            <a:r>
              <a:rPr lang="en-US" sz="2000" dirty="0">
                <a:solidFill>
                  <a:srgbClr val="FFFF00"/>
                </a:solidFill>
              </a:rPr>
              <a:t>retaliation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EEOC Overview</a:t>
            </a:r>
          </a:p>
        </p:txBody>
      </p:sp>
    </p:spTree>
    <p:extLst>
      <p:ext uri="{BB962C8B-B14F-4D97-AF65-F5344CB8AC3E}">
        <p14:creationId xmlns:p14="http://schemas.microsoft.com/office/powerpoint/2010/main" val="32004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066800"/>
            <a:ext cx="7680960" cy="512064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National Attention on the Issue of Sexual Harassment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Political Correctness confuses the problem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Used to be never believe – now always believe</a:t>
            </a:r>
          </a:p>
          <a:p>
            <a:pPr marL="1693926" lvl="8" indent="-285750"/>
            <a:r>
              <a:rPr lang="en-US" sz="2200" dirty="0"/>
              <a:t>Joe Biden – Anita Hill</a:t>
            </a:r>
          </a:p>
          <a:p>
            <a:pPr marL="1693926" lvl="8" indent="-285750"/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Oftentimes sexual harassment happens and it is terrible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Sometimes allegations are simply made up and that is terrible, too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Have to look at the facts of each situation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Unlawful Harassment/#Metoo</a:t>
            </a:r>
          </a:p>
        </p:txBody>
      </p:sp>
    </p:spTree>
    <p:extLst>
      <p:ext uri="{BB962C8B-B14F-4D97-AF65-F5344CB8AC3E}">
        <p14:creationId xmlns:p14="http://schemas.microsoft.com/office/powerpoint/2010/main" val="65810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event a claim of harassment is made, an employer has the following obligations: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lvl="1" indent="-34290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facts (witnesses, statements, etc.)</a:t>
            </a:r>
          </a:p>
          <a:p>
            <a:pPr marL="514350" lvl="1" indent="-34290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no retaliation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promptly any harassment </a:t>
            </a:r>
          </a:p>
          <a:p>
            <a:pPr marL="514350" lvl="1" indent="-34290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 to consider:</a:t>
            </a:r>
          </a:p>
          <a:p>
            <a:pPr marL="630238" lvl="2" indent="-28575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severity of the misconduct.</a:t>
            </a:r>
          </a:p>
          <a:p>
            <a:pPr marL="630238" lvl="2" indent="-28575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strength of evidence received.</a:t>
            </a:r>
          </a:p>
          <a:p>
            <a:pPr marL="630238" lvl="2" indent="-28575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duration of the misconduct.</a:t>
            </a:r>
          </a:p>
          <a:p>
            <a:pPr marL="630238" lvl="2" indent="-28575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relevant prior discipline.</a:t>
            </a:r>
          </a:p>
          <a:p>
            <a:pPr marL="514350" lvl="1" indent="-34290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69556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219200"/>
            <a:ext cx="7680960" cy="49682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certain types of cases, where supervisors/managers are the harasser, the employer must prove that it made efforts to prevent harassment from occurring.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prove you have tried to prevent harassment?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342900"/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– updated</a:t>
            </a:r>
          </a:p>
          <a:p>
            <a:pPr marL="514350" lvl="1" indent="-342900"/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342900"/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 Training of Supervisors/Managers/Employees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u="sng" dirty="0">
                <a:solidFill>
                  <a:srgbClr val="FFFF00"/>
                </a:solidFill>
              </a:rPr>
              <a:t>Employer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83866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1804</TotalTime>
  <Words>940</Words>
  <Application>Microsoft Office PowerPoint</Application>
  <PresentationFormat>On-screen Show (4:3)</PresentationFormat>
  <Paragraphs>155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Tahoma</vt:lpstr>
      <vt:lpstr>Tunga</vt:lpstr>
      <vt:lpstr>Mylar</vt:lpstr>
      <vt:lpstr> Labor and Employment Law Update</vt:lpstr>
      <vt:lpstr>Overview</vt:lpstr>
      <vt:lpstr>The Significance of Employee Morale</vt:lpstr>
      <vt:lpstr>Morale Factors</vt:lpstr>
      <vt:lpstr>Three Good Questions</vt:lpstr>
      <vt:lpstr>EEOC Overview</vt:lpstr>
      <vt:lpstr>Unlawful Harassment/#Metoo</vt:lpstr>
      <vt:lpstr>Employer Responsibilities</vt:lpstr>
      <vt:lpstr>Employer Responsibilities</vt:lpstr>
      <vt:lpstr>Age Discrimination</vt:lpstr>
      <vt:lpstr>Race Discrimination</vt:lpstr>
      <vt:lpstr>ADA – Disability Discrimination</vt:lpstr>
      <vt:lpstr>Retaliation</vt:lpstr>
      <vt:lpstr>Arbitration</vt:lpstr>
      <vt:lpstr>Arbitration</vt:lpstr>
      <vt:lpstr>Settlement of Employment Disputes</vt:lpstr>
      <vt:lpstr>Questions?   Thank you for allowing me to be here with you.     -Shawn R. Lillie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Trends in Labor and Employment Law</dc:title>
  <dc:creator>Shawn Lillie</dc:creator>
  <cp:lastModifiedBy>MeterTech</cp:lastModifiedBy>
  <cp:revision>158</cp:revision>
  <cp:lastPrinted>2015-05-12T18:21:03Z</cp:lastPrinted>
  <dcterms:created xsi:type="dcterms:W3CDTF">2013-05-05T00:23:43Z</dcterms:created>
  <dcterms:modified xsi:type="dcterms:W3CDTF">2019-05-17T12:53:58Z</dcterms:modified>
</cp:coreProperties>
</file>